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70" r:id="rId3"/>
    <p:sldId id="297" r:id="rId4"/>
    <p:sldId id="292" r:id="rId5"/>
    <p:sldId id="296" r:id="rId6"/>
    <p:sldId id="298" r:id="rId7"/>
    <p:sldId id="301" r:id="rId8"/>
    <p:sldId id="299" r:id="rId9"/>
    <p:sldId id="300" r:id="rId10"/>
    <p:sldId id="302" r:id="rId11"/>
    <p:sldId id="303" r:id="rId12"/>
    <p:sldId id="305" r:id="rId13"/>
    <p:sldId id="307" r:id="rId14"/>
    <p:sldId id="304" r:id="rId15"/>
    <p:sldId id="294" r:id="rId16"/>
    <p:sldId id="306" r:id="rId17"/>
    <p:sldId id="308" r:id="rId18"/>
    <p:sldId id="310" r:id="rId19"/>
    <p:sldId id="309" r:id="rId20"/>
    <p:sldId id="312" r:id="rId21"/>
    <p:sldId id="313" r:id="rId22"/>
    <p:sldId id="314" r:id="rId23"/>
    <p:sldId id="311" r:id="rId24"/>
    <p:sldId id="316" r:id="rId25"/>
    <p:sldId id="317" r:id="rId26"/>
    <p:sldId id="318" r:id="rId27"/>
    <p:sldId id="319" r:id="rId28"/>
  </p:sldIdLst>
  <p:sldSz cx="10077450" cy="7562850"/>
  <p:notesSz cx="7772400" cy="10058400"/>
  <p:defaultTextStyle>
    <a:defPPr>
      <a:defRPr lang="en-US"/>
    </a:defPPr>
    <a:lvl1pPr algn="l" defTabSz="456299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0952" indent="-215479" algn="l" defTabSz="456299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6424" indent="-215479" algn="l" defTabSz="456299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1899" indent="-215479" algn="l" defTabSz="456299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7375" indent="-215479" algn="l" defTabSz="456299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1502" algn="l" defTabSz="456299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37802" algn="l" defTabSz="456299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4101" algn="l" defTabSz="456299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0404" algn="l" defTabSz="456299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08" autoAdjust="0"/>
    <p:restoredTop sz="90888"/>
  </p:normalViewPr>
  <p:slideViewPr>
    <p:cSldViewPr>
      <p:cViewPr varScale="1">
        <p:scale>
          <a:sx n="123" d="100"/>
          <a:sy n="123" d="100"/>
        </p:scale>
        <p:origin x="1448" y="184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282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6299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1489" indent="-285188" algn="l" defTabSz="456299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0748" indent="-228152" algn="l" defTabSz="456299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7051" indent="-228152" algn="l" defTabSz="456299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3352" indent="-228152" algn="l" defTabSz="456299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1502" algn="l" defTabSz="45629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7802" algn="l" defTabSz="45629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4101" algn="l" defTabSz="45629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0404" algn="l" defTabSz="45629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232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4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45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Masculinity/</a:t>
            </a:r>
            <a:r>
              <a:rPr lang="en-US" dirty="0" err="1"/>
              <a:t>Feminity</a:t>
            </a:r>
            <a:r>
              <a:rPr lang="en-US" dirty="0"/>
              <a:t>:</a:t>
            </a:r>
            <a:r>
              <a:rPr lang="en-US" baseline="0" dirty="0"/>
              <a:t> Men to be assertive, dominant, competitive women to nurture. Feminine- overlapping roles for the sexes, dominant values = caring for others</a:t>
            </a:r>
          </a:p>
          <a:p>
            <a:r>
              <a:rPr lang="en-US" baseline="0" dirty="0" err="1"/>
              <a:t>Uncertainity</a:t>
            </a:r>
            <a:r>
              <a:rPr lang="en-US" baseline="0" dirty="0"/>
              <a:t>: Tolerance for uncertainty/ambiguity: Highly predictable, prescribed ways of doing thing; USA- acceptance for new ideas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502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geert-hofstede.com</a:t>
            </a:r>
            <a:r>
              <a:rPr lang="en-US" dirty="0"/>
              <a:t>/united-</a:t>
            </a:r>
            <a:r>
              <a:rPr lang="en-US" dirty="0" err="1"/>
              <a:t>states.html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47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Control &amp;</a:t>
            </a:r>
            <a:r>
              <a:rPr lang="en-US" baseline="0" dirty="0"/>
              <a:t> motivation are primarily positively oriented- want to control our thoughts/behaviors to get positive outcomes &amp; self enhancement is a reflection of that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888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6299" indent="0" algn="ctr">
              <a:buNone/>
              <a:defRPr/>
            </a:lvl2pPr>
            <a:lvl3pPr marL="912600" indent="0" algn="ctr">
              <a:buNone/>
              <a:defRPr/>
            </a:lvl3pPr>
            <a:lvl4pPr marL="1368900" indent="0" algn="ctr">
              <a:buNone/>
              <a:defRPr/>
            </a:lvl4pPr>
            <a:lvl5pPr marL="1825200" indent="0" algn="ctr">
              <a:buNone/>
              <a:defRPr/>
            </a:lvl5pPr>
            <a:lvl6pPr marL="2281502" indent="0" algn="ctr">
              <a:buNone/>
              <a:defRPr/>
            </a:lvl6pPr>
            <a:lvl7pPr marL="2737802" indent="0" algn="ctr">
              <a:buNone/>
              <a:defRPr/>
            </a:lvl7pPr>
            <a:lvl8pPr marL="3194101" indent="0" algn="ctr">
              <a:buNone/>
              <a:defRPr/>
            </a:lvl8pPr>
            <a:lvl9pPr marL="3650404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59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299" indent="0">
              <a:buNone/>
              <a:defRPr sz="1800"/>
            </a:lvl2pPr>
            <a:lvl3pPr marL="912600" indent="0">
              <a:buNone/>
              <a:defRPr sz="1700"/>
            </a:lvl3pPr>
            <a:lvl4pPr marL="1368900" indent="0">
              <a:buNone/>
              <a:defRPr sz="1400"/>
            </a:lvl4pPr>
            <a:lvl5pPr marL="1825200" indent="0">
              <a:buNone/>
              <a:defRPr sz="1400"/>
            </a:lvl5pPr>
            <a:lvl6pPr marL="2281502" indent="0">
              <a:buNone/>
              <a:defRPr sz="1400"/>
            </a:lvl6pPr>
            <a:lvl7pPr marL="2737802" indent="0">
              <a:buNone/>
              <a:defRPr sz="1400"/>
            </a:lvl7pPr>
            <a:lvl8pPr marL="3194101" indent="0">
              <a:buNone/>
              <a:defRPr sz="1400"/>
            </a:lvl8pPr>
            <a:lvl9pPr marL="3650404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83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83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3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2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299" indent="0">
              <a:buNone/>
              <a:defRPr sz="2000" b="1"/>
            </a:lvl2pPr>
            <a:lvl3pPr marL="912600" indent="0">
              <a:buNone/>
              <a:defRPr sz="1800" b="1"/>
            </a:lvl3pPr>
            <a:lvl4pPr marL="1368900" indent="0">
              <a:buNone/>
              <a:defRPr sz="1700" b="1"/>
            </a:lvl4pPr>
            <a:lvl5pPr marL="1825200" indent="0">
              <a:buNone/>
              <a:defRPr sz="1700" b="1"/>
            </a:lvl5pPr>
            <a:lvl6pPr marL="2281502" indent="0">
              <a:buNone/>
              <a:defRPr sz="1700" b="1"/>
            </a:lvl6pPr>
            <a:lvl7pPr marL="2737802" indent="0">
              <a:buNone/>
              <a:defRPr sz="1700" b="1"/>
            </a:lvl7pPr>
            <a:lvl8pPr marL="3194101" indent="0">
              <a:buNone/>
              <a:defRPr sz="1700" b="1"/>
            </a:lvl8pPr>
            <a:lvl9pPr marL="3650404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2" y="2398734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709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299" indent="0">
              <a:buNone/>
              <a:defRPr sz="2000" b="1"/>
            </a:lvl2pPr>
            <a:lvl3pPr marL="912600" indent="0">
              <a:buNone/>
              <a:defRPr sz="1800" b="1"/>
            </a:lvl3pPr>
            <a:lvl4pPr marL="1368900" indent="0">
              <a:buNone/>
              <a:defRPr sz="1700" b="1"/>
            </a:lvl4pPr>
            <a:lvl5pPr marL="1825200" indent="0">
              <a:buNone/>
              <a:defRPr sz="1700" b="1"/>
            </a:lvl5pPr>
            <a:lvl6pPr marL="2281502" indent="0">
              <a:buNone/>
              <a:defRPr sz="1700" b="1"/>
            </a:lvl6pPr>
            <a:lvl7pPr marL="2737802" indent="0">
              <a:buNone/>
              <a:defRPr sz="1700" b="1"/>
            </a:lvl7pPr>
            <a:lvl8pPr marL="3194101" indent="0">
              <a:buNone/>
              <a:defRPr sz="1700" b="1"/>
            </a:lvl8pPr>
            <a:lvl9pPr marL="3650404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709" y="2398734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9" y="301646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9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59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6299" indent="0">
              <a:buNone/>
              <a:defRPr sz="1200"/>
            </a:lvl2pPr>
            <a:lvl3pPr marL="912600" indent="0">
              <a:buNone/>
              <a:defRPr sz="1000"/>
            </a:lvl3pPr>
            <a:lvl4pPr marL="1368900" indent="0">
              <a:buNone/>
              <a:defRPr sz="900"/>
            </a:lvl4pPr>
            <a:lvl5pPr marL="1825200" indent="0">
              <a:buNone/>
              <a:defRPr sz="900"/>
            </a:lvl5pPr>
            <a:lvl6pPr marL="2281502" indent="0">
              <a:buNone/>
              <a:defRPr sz="900"/>
            </a:lvl6pPr>
            <a:lvl7pPr marL="2737802" indent="0">
              <a:buNone/>
              <a:defRPr sz="900"/>
            </a:lvl7pPr>
            <a:lvl8pPr marL="3194101" indent="0">
              <a:buNone/>
              <a:defRPr sz="900"/>
            </a:lvl8pPr>
            <a:lvl9pPr marL="36504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70" y="5294334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70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6299" indent="0">
              <a:buNone/>
              <a:defRPr sz="2800"/>
            </a:lvl2pPr>
            <a:lvl3pPr marL="912600" indent="0">
              <a:buNone/>
              <a:defRPr sz="2400"/>
            </a:lvl3pPr>
            <a:lvl4pPr marL="1368900" indent="0">
              <a:buNone/>
              <a:defRPr sz="2000"/>
            </a:lvl4pPr>
            <a:lvl5pPr marL="1825200" indent="0">
              <a:buNone/>
              <a:defRPr sz="2000"/>
            </a:lvl5pPr>
            <a:lvl6pPr marL="2281502" indent="0">
              <a:buNone/>
              <a:defRPr sz="2000"/>
            </a:lvl6pPr>
            <a:lvl7pPr marL="2737802" indent="0">
              <a:buNone/>
              <a:defRPr sz="2000"/>
            </a:lvl7pPr>
            <a:lvl8pPr marL="3194101" indent="0">
              <a:buNone/>
              <a:defRPr sz="2000"/>
            </a:lvl8pPr>
            <a:lvl9pPr marL="365040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70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6299" indent="0">
              <a:buNone/>
              <a:defRPr sz="1200"/>
            </a:lvl2pPr>
            <a:lvl3pPr marL="912600" indent="0">
              <a:buNone/>
              <a:defRPr sz="1000"/>
            </a:lvl3pPr>
            <a:lvl4pPr marL="1368900" indent="0">
              <a:buNone/>
              <a:defRPr sz="900"/>
            </a:lvl4pPr>
            <a:lvl5pPr marL="1825200" indent="0">
              <a:buNone/>
              <a:defRPr sz="900"/>
            </a:lvl5pPr>
            <a:lvl6pPr marL="2281502" indent="0">
              <a:buNone/>
              <a:defRPr sz="900"/>
            </a:lvl6pPr>
            <a:lvl7pPr marL="2737802" indent="0">
              <a:buNone/>
              <a:defRPr sz="900"/>
            </a:lvl7pPr>
            <a:lvl8pPr marL="3194101" indent="0">
              <a:buNone/>
              <a:defRPr sz="900"/>
            </a:lvl8pPr>
            <a:lvl9pPr marL="36504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59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59" y="1770083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59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2476" algn="l"/>
                <a:tab pos="1444947" algn="l"/>
                <a:tab pos="21674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2476" algn="l"/>
                <a:tab pos="1444947" algn="l"/>
                <a:tab pos="2167425" algn="l"/>
                <a:tab pos="2889901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33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2476" algn="l"/>
                <a:tab pos="1444947" algn="l"/>
                <a:tab pos="21674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6299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0952" indent="-215479" algn="ctr" defTabSz="456299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6424" indent="-215479" algn="ctr" defTabSz="456299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1899" indent="-215479" algn="ctr" defTabSz="456299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7375" indent="-215479" algn="ctr" defTabSz="456299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3675" indent="-215479" algn="ctr" defTabSz="456299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89979" indent="-215479" algn="ctr" defTabSz="456299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46275" indent="-215479" algn="ctr" defTabSz="456299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2580" indent="-215479" algn="ctr" defTabSz="456299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0952" indent="-323215" algn="l" defTabSz="456299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1899" indent="-286772" algn="l" defTabSz="456299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2848" indent="-215479" algn="l" defTabSz="456299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3802" indent="-215479" algn="l" defTabSz="456299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4751" indent="-215479" algn="l" defTabSz="456299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1053" indent="-215479" algn="l" defTabSz="456299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67351" indent="-215479" algn="l" defTabSz="456299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3646" indent="-215479" algn="l" defTabSz="456299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79952" indent="-215479" algn="l" defTabSz="456299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299" algn="l" defTabSz="456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600" algn="l" defTabSz="456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8900" algn="l" defTabSz="456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200" algn="l" defTabSz="456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1502" algn="l" defTabSz="456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7802" algn="l" defTabSz="456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101" algn="l" defTabSz="456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0404" algn="l" defTabSz="4562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Social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</a:t>
            </a:r>
            <a:r>
              <a:rPr lang="en-US" i="1" dirty="0"/>
              <a:t>Social</a:t>
            </a:r>
            <a:r>
              <a:rPr lang="en-US" dirty="0"/>
              <a:t> Psychology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b="1" dirty="0"/>
              <a:t>Social </a:t>
            </a:r>
            <a:r>
              <a:rPr lang="en-US" b="1" dirty="0" err="1"/>
              <a:t>Comparision</a:t>
            </a:r>
            <a:r>
              <a:rPr lang="en-US" b="1" dirty="0"/>
              <a:t>:</a:t>
            </a:r>
            <a:r>
              <a:rPr lang="en-US" dirty="0"/>
              <a:t> upward, downward</a:t>
            </a:r>
          </a:p>
          <a:p>
            <a:pPr lvl="1"/>
            <a:r>
              <a:rPr lang="en-US" dirty="0"/>
              <a:t>Both occur; make you feel good / bad about self</a:t>
            </a:r>
          </a:p>
          <a:p>
            <a:pPr lvl="1"/>
            <a:r>
              <a:rPr lang="en-US" dirty="0" err="1"/>
              <a:t>Shadenfreude</a:t>
            </a:r>
            <a:r>
              <a:rPr lang="en-US" dirty="0"/>
              <a:t>: someone’s downfall is your </a:t>
            </a:r>
            <a:r>
              <a:rPr lang="en-US" dirty="0" err="1"/>
              <a:t>upfall</a:t>
            </a:r>
            <a:r>
              <a:rPr lang="en-US" dirty="0"/>
              <a:t>..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79" y="4010025"/>
            <a:ext cx="8834783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87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</a:t>
            </a:r>
            <a:r>
              <a:rPr lang="en-US" i="1" dirty="0"/>
              <a:t>Social</a:t>
            </a:r>
            <a:r>
              <a:rPr lang="en-US" dirty="0"/>
              <a:t> Psychology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b="1" dirty="0"/>
              <a:t>Attribution theory</a:t>
            </a:r>
            <a:r>
              <a:rPr lang="en-US" dirty="0"/>
              <a:t>: why do people do what they do?  Is it </a:t>
            </a:r>
            <a:r>
              <a:rPr lang="en-US" i="1" dirty="0"/>
              <a:t>them (disposition)</a:t>
            </a:r>
            <a:r>
              <a:rPr lang="en-US" dirty="0"/>
              <a:t> or the </a:t>
            </a:r>
            <a:r>
              <a:rPr lang="en-US" i="1" dirty="0"/>
              <a:t>situation</a:t>
            </a:r>
            <a:r>
              <a:rPr lang="en-US" dirty="0"/>
              <a:t>?</a:t>
            </a:r>
          </a:p>
          <a:p>
            <a:pPr marL="107737" indent="0">
              <a:buNone/>
            </a:pPr>
            <a:endParaRPr lang="en-US" b="1" dirty="0"/>
          </a:p>
          <a:p>
            <a:pPr marL="107737" indent="0">
              <a:buNone/>
            </a:pPr>
            <a:r>
              <a:rPr lang="en-US" b="1" dirty="0"/>
              <a:t>Fundamental Attribution Error</a:t>
            </a:r>
            <a:r>
              <a:rPr lang="en-US" dirty="0"/>
              <a:t>: attribute other’s behavior to </a:t>
            </a:r>
            <a:r>
              <a:rPr lang="en-US" i="1" dirty="0"/>
              <a:t>them</a:t>
            </a:r>
            <a:r>
              <a:rPr lang="en-US" dirty="0"/>
              <a:t>, ignoring </a:t>
            </a:r>
            <a:r>
              <a:rPr lang="en-US" i="1" dirty="0"/>
              <a:t>situation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Situation often invisible</a:t>
            </a:r>
          </a:p>
          <a:p>
            <a:pPr lvl="1"/>
            <a:r>
              <a:rPr lang="en-US" dirty="0"/>
              <a:t>But not so reliable cross-culturally, or in real adults.. </a:t>
            </a:r>
          </a:p>
          <a:p>
            <a:pPr lvl="1"/>
            <a:r>
              <a:rPr lang="en-US" dirty="0"/>
              <a:t>And situation acts via dispositions in first place!</a:t>
            </a:r>
          </a:p>
        </p:txBody>
      </p:sp>
    </p:spTree>
    <p:extLst>
      <p:ext uri="{BB962C8B-B14F-4D97-AF65-F5344CB8AC3E}">
        <p14:creationId xmlns:p14="http://schemas.microsoft.com/office/powerpoint/2010/main" val="951374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A. I have definitely experienced FAE – and I have the funny story(</a:t>
            </a:r>
            <a:r>
              <a:rPr lang="en-US" dirty="0" err="1"/>
              <a:t>ies</a:t>
            </a:r>
            <a:r>
              <a:rPr lang="en-US" dirty="0"/>
              <a:t>) to prove it!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B. I have probably experienced FAE but don’t remember specific cases.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C. I don’t think I have experienced FAE, but not sure..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D. I definitely don’t think I’ve experienced FAE – I often notice situational effects on people’s behavior.</a:t>
            </a:r>
          </a:p>
        </p:txBody>
      </p:sp>
    </p:spTree>
    <p:extLst>
      <p:ext uri="{BB962C8B-B14F-4D97-AF65-F5344CB8AC3E}">
        <p14:creationId xmlns:p14="http://schemas.microsoft.com/office/powerpoint/2010/main" val="944079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Actor-Observer Bias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dirty="0"/>
              <a:t>When I cut someone off, I’m just late – when they do it, they’re just </a:t>
            </a:r>
            <a:r>
              <a:rPr lang="en-US" i="1" dirty="0"/>
              <a:t>rotten jerks</a:t>
            </a:r>
            <a:r>
              <a:rPr lang="en-US" dirty="0"/>
              <a:t> (always!)</a:t>
            </a:r>
          </a:p>
          <a:p>
            <a:r>
              <a:rPr lang="en-US" dirty="0"/>
              <a:t>Mainly happens for negative behaviors that we want to explain away via situation (but don’t have that motivation for others).</a:t>
            </a:r>
          </a:p>
        </p:txBody>
      </p:sp>
    </p:spTree>
    <p:extLst>
      <p:ext uri="{BB962C8B-B14F-4D97-AF65-F5344CB8AC3E}">
        <p14:creationId xmlns:p14="http://schemas.microsoft.com/office/powerpoint/2010/main" val="788083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Impression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dirty="0"/>
              <a:t>We constantly engage in active management of social impressions:</a:t>
            </a:r>
          </a:p>
          <a:p>
            <a:r>
              <a:rPr lang="en-US" dirty="0"/>
              <a:t>Produce positive / desired impressions</a:t>
            </a:r>
          </a:p>
          <a:p>
            <a:r>
              <a:rPr lang="en-US" dirty="0"/>
              <a:t>Reduce negative / un-desired impressions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725" y="4162425"/>
            <a:ext cx="3535222" cy="328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14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60" y="301625"/>
            <a:ext cx="5373666" cy="1262063"/>
          </a:xfrm>
        </p:spPr>
        <p:txBody>
          <a:bodyPr/>
          <a:lstStyle/>
          <a:p>
            <a:r>
              <a:rPr lang="en-US" dirty="0"/>
              <a:t>Spotlight Effect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59" y="2356427"/>
            <a:ext cx="9067799" cy="4930198"/>
          </a:xfrm>
        </p:spPr>
        <p:txBody>
          <a:bodyPr/>
          <a:lstStyle/>
          <a:p>
            <a:pPr marL="107737" indent="0">
              <a:buNone/>
            </a:pPr>
            <a:r>
              <a:rPr lang="en-US" dirty="0"/>
              <a:t>You think the whole world’s watching you / but they’re all just watching themselves!</a:t>
            </a:r>
          </a:p>
          <a:p>
            <a:r>
              <a:rPr lang="en-US" dirty="0"/>
              <a:t>I think this is a huge effect – and hugely important for your own personal well-being</a:t>
            </a:r>
          </a:p>
          <a:p>
            <a:r>
              <a:rPr lang="en-US" dirty="0"/>
              <a:t>Don’t worry about what others think of you – they’re too busy worrying about themselves!</a:t>
            </a:r>
          </a:p>
          <a:p>
            <a:pPr lvl="1"/>
            <a:r>
              <a:rPr lang="en-US" dirty="0"/>
              <a:t>Golden rule!  Relax, be happy, etc.</a:t>
            </a:r>
          </a:p>
          <a:p>
            <a:pPr lvl="1"/>
            <a:r>
              <a:rPr lang="en-US" dirty="0"/>
              <a:t>OTOH, if you’re </a:t>
            </a:r>
            <a:r>
              <a:rPr lang="en-US" i="1" dirty="0"/>
              <a:t>weird</a:t>
            </a:r>
            <a:r>
              <a:rPr lang="en-US" dirty="0"/>
              <a:t>, people </a:t>
            </a:r>
            <a:r>
              <a:rPr lang="en-US" i="1" dirty="0"/>
              <a:t>will</a:t>
            </a:r>
            <a:r>
              <a:rPr lang="en-US" dirty="0"/>
              <a:t> talk about you and generally not want to socialize with you.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25" y="5113"/>
            <a:ext cx="3429000" cy="235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466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the Spot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A. I often experience the spotlight effect: think that people are watching / judging me (but they’re not)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B. I sometimes “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C. I rarely “ – I was already aware of this effect..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D. I’m a free spirit and genuinely don’t care what other people think!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E. People actually </a:t>
            </a:r>
            <a:r>
              <a:rPr lang="en-US" i="1" dirty="0"/>
              <a:t>are</a:t>
            </a:r>
            <a:r>
              <a:rPr lang="en-US" dirty="0"/>
              <a:t> always watching me!</a:t>
            </a:r>
          </a:p>
        </p:txBody>
      </p:sp>
    </p:spTree>
    <p:extLst>
      <p:ext uri="{BB962C8B-B14F-4D97-AF65-F5344CB8AC3E}">
        <p14:creationId xmlns:p14="http://schemas.microsoft.com/office/powerpoint/2010/main" val="571274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Attraction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attracted to people who are similar to us, but not identical (no inbreeding!) (</a:t>
            </a:r>
            <a:r>
              <a:rPr lang="en-US" b="1" dirty="0"/>
              <a:t>positive assortment</a:t>
            </a:r>
            <a:r>
              <a:rPr lang="en-US" dirty="0"/>
              <a:t>).</a:t>
            </a:r>
          </a:p>
          <a:p>
            <a:r>
              <a:rPr lang="en-US" dirty="0"/>
              <a:t>And what we’ve been exposed to (</a:t>
            </a:r>
            <a:r>
              <a:rPr lang="en-US" b="1" dirty="0"/>
              <a:t>mere exposure effect</a:t>
            </a:r>
            <a:r>
              <a:rPr lang="en-US" dirty="0"/>
              <a:t>)</a:t>
            </a:r>
          </a:p>
          <a:p>
            <a:r>
              <a:rPr lang="en-US" dirty="0"/>
              <a:t>And: Symmetry, averageness, exaggerated sex features, age</a:t>
            </a:r>
          </a:p>
        </p:txBody>
      </p:sp>
    </p:spTree>
    <p:extLst>
      <p:ext uri="{BB962C8B-B14F-4D97-AF65-F5344CB8AC3E}">
        <p14:creationId xmlns:p14="http://schemas.microsoft.com/office/powerpoint/2010/main" val="273653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Faces:</a:t>
            </a:r>
            <a:br>
              <a:rPr lang="en-US" dirty="0"/>
            </a:br>
            <a:r>
              <a:rPr lang="en-US" dirty="0"/>
              <a:t>Genetic Diversity is Good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25" y="1952625"/>
            <a:ext cx="7854461" cy="5105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86725" y="2028825"/>
            <a:ext cx="1828800" cy="3998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 = average of ”attractive” faces – lots of consistency</a:t>
            </a:r>
          </a:p>
          <a:p>
            <a:endParaRPr lang="en-US" dirty="0"/>
          </a:p>
          <a:p>
            <a:r>
              <a:rPr lang="en-US" dirty="0"/>
              <a:t>Right = averages of ”unattractive” faces – lots of variability</a:t>
            </a:r>
          </a:p>
          <a:p>
            <a:endParaRPr lang="en-US" dirty="0"/>
          </a:p>
          <a:p>
            <a:r>
              <a:rPr lang="en-US" dirty="0"/>
              <a:t>Central limit theorem: more samples = “tighter” mean</a:t>
            </a:r>
          </a:p>
        </p:txBody>
      </p:sp>
    </p:spTree>
    <p:extLst>
      <p:ext uri="{BB962C8B-B14F-4D97-AF65-F5344CB8AC3E}">
        <p14:creationId xmlns:p14="http://schemas.microsoft.com/office/powerpoint/2010/main" val="1417640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Dynamics: Actual “Social” Behavior!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59" y="2105025"/>
            <a:ext cx="9067799" cy="4654571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Conformity</a:t>
            </a:r>
            <a:r>
              <a:rPr lang="en-US" dirty="0"/>
              <a:t>: Very strong effect!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often unrecognized.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Brains wired for social approval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Groupthink</a:t>
            </a:r>
            <a:r>
              <a:rPr lang="en-US" dirty="0"/>
              <a:t>: collective failure to consider what could go wrong.. Bay of Pigs, Iraq War..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725" y="1724025"/>
            <a:ext cx="356408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19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Questions /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novel / counterintuitive about social?</a:t>
            </a:r>
          </a:p>
          <a:p>
            <a:pPr lvl="1"/>
            <a:r>
              <a:rPr lang="en-US" dirty="0"/>
              <a:t>Spotlight effect?</a:t>
            </a:r>
          </a:p>
          <a:p>
            <a:pPr lvl="1"/>
            <a:r>
              <a:rPr lang="en-US" dirty="0"/>
              <a:t>Situation vs. Disposition attributions?</a:t>
            </a:r>
          </a:p>
          <a:p>
            <a:pPr lvl="1"/>
            <a:r>
              <a:rPr lang="en-US" dirty="0"/>
              <a:t>Cognitive dissonance (not really social!)?</a:t>
            </a:r>
          </a:p>
          <a:p>
            <a:pPr lvl="1"/>
            <a:r>
              <a:rPr lang="en-US" dirty="0" err="1"/>
              <a:t>Baumeister’s</a:t>
            </a:r>
            <a:r>
              <a:rPr lang="en-US" dirty="0"/>
              <a:t> ego depletion studies: mostly bogus!</a:t>
            </a:r>
          </a:p>
          <a:p>
            <a:pPr lvl="1"/>
            <a:endParaRPr lang="en-US" dirty="0"/>
          </a:p>
          <a:p>
            <a:r>
              <a:rPr lang="en-US" dirty="0"/>
              <a:t>Social includes (even focuses on) “The Self”</a:t>
            </a:r>
          </a:p>
          <a:p>
            <a:pPr lvl="1"/>
            <a:r>
              <a:rPr lang="en-US" dirty="0"/>
              <a:t>Self is social because we define ourselves </a:t>
            </a:r>
            <a:r>
              <a:rPr lang="en-US" i="1" dirty="0"/>
              <a:t>relative to others </a:t>
            </a:r>
            <a:r>
              <a:rPr lang="en-US" dirty="0"/>
              <a:t>(CCC = Contrast)</a:t>
            </a:r>
          </a:p>
        </p:txBody>
      </p:sp>
    </p:spTree>
    <p:extLst>
      <p:ext uri="{BB962C8B-B14F-4D97-AF65-F5344CB8AC3E}">
        <p14:creationId xmlns:p14="http://schemas.microsoft.com/office/powerpoint/2010/main" val="3471445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Bystander Effect: Kitty Genovese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Legend: nobody helped despite screams (</a:t>
            </a:r>
            <a:r>
              <a:rPr lang="en-US" i="1" dirty="0"/>
              <a:t>diffusion of responsibility</a:t>
            </a:r>
            <a:r>
              <a:rPr lang="en-US" dirty="0"/>
              <a:t>: someone else will call the cops..)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Truth: several people called police.  Police were very slow to respond.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Initial reporting “told a story”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biased manner.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(Killer just died in prison)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5" y="4010025"/>
            <a:ext cx="2684992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89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Selfish Genes and Inclusive Fitness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Genes are selfish: they can live forever – we are just temporary hosts!  (</a:t>
            </a:r>
            <a:r>
              <a:rPr lang="en-US" i="1" dirty="0"/>
              <a:t>The great chain of being</a:t>
            </a:r>
            <a:r>
              <a:rPr lang="en-US" dirty="0"/>
              <a:t>: genes passed down over millions of years!)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share tons of genes with relatives – even distant ones (we are all distant cousins)..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are motivated to help each other: </a:t>
            </a:r>
            <a:r>
              <a:rPr lang="en-US" b="1" dirty="0"/>
              <a:t>Altruism = inclusive fitness </a:t>
            </a:r>
            <a:r>
              <a:rPr lang="en-US" dirty="0"/>
              <a:t>of the group! Empathy = </a:t>
            </a:r>
            <a:r>
              <a:rPr lang="en-US" i="1" dirty="0"/>
              <a:t>proximate</a:t>
            </a:r>
            <a:r>
              <a:rPr lang="en-US" dirty="0"/>
              <a:t> cause</a:t>
            </a:r>
          </a:p>
        </p:txBody>
      </p:sp>
    </p:spTree>
    <p:extLst>
      <p:ext uri="{BB962C8B-B14F-4D97-AF65-F5344CB8AC3E}">
        <p14:creationId xmlns:p14="http://schemas.microsoft.com/office/powerpoint/2010/main" val="1462539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9" y="301626"/>
            <a:ext cx="9067799" cy="736599"/>
          </a:xfrm>
        </p:spPr>
        <p:txBody>
          <a:bodyPr/>
          <a:lstStyle/>
          <a:p>
            <a:r>
              <a:rPr lang="en-US" dirty="0"/>
              <a:t>In-Group, Out-Group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59" y="1343025"/>
            <a:ext cx="9067799" cy="5416571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(presumably) evolved in small “tribes” that had to compete with others for limited resources.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Tribes that </a:t>
            </a:r>
            <a:r>
              <a:rPr lang="en-US" i="1" dirty="0"/>
              <a:t>helped</a:t>
            </a:r>
            <a:r>
              <a:rPr lang="en-US" dirty="0"/>
              <a:t> (love) members and </a:t>
            </a:r>
            <a:r>
              <a:rPr lang="en-US" i="1" dirty="0"/>
              <a:t>killed</a:t>
            </a:r>
            <a:r>
              <a:rPr lang="en-US" dirty="0"/>
              <a:t> (hate) non-members were more successful..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happens with Chimps: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</a:t>
            </a:r>
            <a:r>
              <a:rPr lang="en-US" i="1" dirty="0"/>
              <a:t>all the time </a:t>
            </a:r>
            <a:r>
              <a:rPr lang="en-US" dirty="0"/>
              <a:t>in humans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(Milgram prison </a:t>
            </a:r>
            <a:r>
              <a:rPr lang="en-US" dirty="0" err="1"/>
              <a:t>expt</a:t>
            </a:r>
            <a:r>
              <a:rPr lang="en-US" dirty="0"/>
              <a:t>,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	dehumanization</a:t>
            </a:r>
            <a:r>
              <a:rPr lang="en-US" dirty="0"/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Can we be one big tribe??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5" y="3857625"/>
            <a:ext cx="3940522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84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Stereotyping, Prejudice</a:t>
            </a:r>
            <a:br>
              <a:rPr lang="en-US" dirty="0"/>
            </a:br>
            <a:r>
              <a:rPr lang="en-US" sz="3200" dirty="0"/>
              <a:t>(major focus of research at CU)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b="1" dirty="0"/>
              <a:t>Stereotyping</a:t>
            </a:r>
            <a:r>
              <a:rPr lang="en-US" dirty="0"/>
              <a:t>: typical features of given group – erroneously assumed to apply to all members of group.  CCCC = Compression / Categorize</a:t>
            </a:r>
          </a:p>
          <a:p>
            <a:pPr marL="107737" indent="0">
              <a:buNone/>
            </a:pPr>
            <a:r>
              <a:rPr lang="en-US" b="1" dirty="0"/>
              <a:t>Prejudice</a:t>
            </a:r>
            <a:r>
              <a:rPr lang="en-US" dirty="0"/>
              <a:t>: pre-judging according to stereotypes</a:t>
            </a:r>
          </a:p>
          <a:p>
            <a:pPr marL="107737" indent="0">
              <a:buNone/>
            </a:pPr>
            <a:r>
              <a:rPr lang="en-US" dirty="0"/>
              <a:t>	often </a:t>
            </a:r>
            <a:r>
              <a:rPr lang="en-US" b="1" dirty="0"/>
              <a:t>implicit </a:t>
            </a:r>
            <a:r>
              <a:rPr lang="en-US" dirty="0"/>
              <a:t>(</a:t>
            </a:r>
            <a:r>
              <a:rPr lang="en-US" b="1" dirty="0"/>
              <a:t>IAT</a:t>
            </a:r>
            <a:r>
              <a:rPr lang="en-US" dirty="0"/>
              <a:t>):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258" y="3988933"/>
            <a:ext cx="4368800" cy="27348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2150" t="26398" b="25832"/>
          <a:stretch/>
        </p:blipFill>
        <p:spPr>
          <a:xfrm>
            <a:off x="333014" y="4742602"/>
            <a:ext cx="4857914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70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1626"/>
            <a:ext cx="9067800" cy="965200"/>
          </a:xfrm>
        </p:spPr>
        <p:txBody>
          <a:bodyPr/>
          <a:lstStyle/>
          <a:p>
            <a:r>
              <a:rPr lang="en-US" dirty="0"/>
              <a:t>CCC = The 3 C’s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8" y="1495425"/>
            <a:ext cx="9067800" cy="5264150"/>
          </a:xfrm>
        </p:spPr>
        <p:txBody>
          <a:bodyPr/>
          <a:lstStyle/>
          <a:p>
            <a:pPr marL="107950" indent="0">
              <a:buNone/>
            </a:pPr>
            <a:r>
              <a:rPr lang="en-US" sz="2800" dirty="0"/>
              <a:t>CCC = Compression, Contrast, Control</a:t>
            </a:r>
          </a:p>
          <a:p>
            <a:pPr>
              <a:buSzPct val="100000"/>
              <a:buFontTx/>
              <a:buChar char="•"/>
            </a:pPr>
            <a:r>
              <a:rPr lang="en-US" sz="2800" b="1"/>
              <a:t>Compression</a:t>
            </a:r>
            <a:r>
              <a:rPr lang="en-US" sz="2800" dirty="0"/>
              <a:t>: filtering, simplifying, capturing the essence while removing the noise (perception, memory, learning, stereotypes, delusions..)</a:t>
            </a:r>
            <a:endParaRPr lang="en-US" sz="2000" dirty="0"/>
          </a:p>
          <a:p>
            <a:pPr>
              <a:buSzPct val="100000"/>
              <a:buFontTx/>
              <a:buChar char="•"/>
            </a:pPr>
            <a:r>
              <a:rPr lang="en-US" sz="2800" b="1" dirty="0"/>
              <a:t>Contrast</a:t>
            </a:r>
            <a:r>
              <a:rPr lang="en-US" sz="2800" dirty="0"/>
              <a:t>: everything is relative (happiness, color, size, income, social standing..)</a:t>
            </a:r>
          </a:p>
          <a:p>
            <a:pPr>
              <a:buSzPct val="100000"/>
              <a:buFontTx/>
              <a:buChar char="•"/>
            </a:pPr>
            <a:r>
              <a:rPr lang="en-US" sz="2800" b="1" dirty="0"/>
              <a:t>Control</a:t>
            </a:r>
            <a:r>
              <a:rPr lang="en-US" sz="2800" dirty="0"/>
              <a:t>: we are each little despots ruling our own fiefdoms, and don’t you </a:t>
            </a:r>
            <a:r>
              <a:rPr lang="en-US" sz="2800" i="1" dirty="0"/>
              <a:t>ever</a:t>
            </a:r>
            <a:r>
              <a:rPr lang="en-US" sz="2800" dirty="0"/>
              <a:t> </a:t>
            </a:r>
            <a:r>
              <a:rPr lang="en-US" sz="2800" dirty="0" err="1"/>
              <a:t>diss</a:t>
            </a:r>
            <a:r>
              <a:rPr lang="en-US" sz="2800" dirty="0"/>
              <a:t> me! (control is central to most mental disorders)</a:t>
            </a:r>
          </a:p>
        </p:txBody>
      </p:sp>
    </p:spTree>
    <p:extLst>
      <p:ext uri="{BB962C8B-B14F-4D97-AF65-F5344CB8AC3E}">
        <p14:creationId xmlns:p14="http://schemas.microsoft.com/office/powerpoint/2010/main" val="410126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Sociocultural Psychology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Opposite of evolutionary: culture is a major shaping force of behavior, values,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Major dimensions:</a:t>
            </a:r>
          </a:p>
          <a:p>
            <a:pPr lvl="1"/>
            <a:r>
              <a:rPr lang="en-US" dirty="0"/>
              <a:t>Individualism vs. collectivism: USA vs. Asia</a:t>
            </a:r>
          </a:p>
          <a:p>
            <a:pPr lvl="1"/>
            <a:r>
              <a:rPr lang="en-US" dirty="0"/>
              <a:t>Power distance (acceptance of power diffs): </a:t>
            </a:r>
            <a:r>
              <a:rPr lang="en-US" dirty="0" err="1"/>
              <a:t>Scandanavia</a:t>
            </a:r>
            <a:r>
              <a:rPr lang="en-US" dirty="0"/>
              <a:t> low, Asian, Arab, Latin Am. high</a:t>
            </a:r>
          </a:p>
          <a:p>
            <a:pPr lvl="1"/>
            <a:r>
              <a:rPr lang="en-US" dirty="0"/>
              <a:t>Masculinity / Femininity: Japan male, Sweden fem.</a:t>
            </a:r>
          </a:p>
          <a:p>
            <a:pPr lvl="1"/>
            <a:r>
              <a:rPr lang="en-US" dirty="0"/>
              <a:t>Uncertainty avoidance: Japan high, USA low</a:t>
            </a:r>
          </a:p>
          <a:p>
            <a:r>
              <a:rPr lang="en-US" dirty="0"/>
              <a:t>Social role: how do you fit in (e.g., patriarchy)</a:t>
            </a:r>
          </a:p>
        </p:txBody>
      </p:sp>
    </p:spTree>
    <p:extLst>
      <p:ext uri="{BB962C8B-B14F-4D97-AF65-F5344CB8AC3E}">
        <p14:creationId xmlns:p14="http://schemas.microsoft.com/office/powerpoint/2010/main" val="35736273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 with cross-cultural interactions!</a:t>
            </a:r>
          </a:p>
        </p:txBody>
      </p:sp>
      <p:pic>
        <p:nvPicPr>
          <p:cNvPr id="4" name="Picture 3" descr="Screen Shot 2016-02-03 at 1.16.4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325" y="1724025"/>
            <a:ext cx="69342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64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Enhancement</a:t>
            </a:r>
            <a:br>
              <a:rPr lang="en-US" dirty="0"/>
            </a:br>
            <a:r>
              <a:rPr lang="en-US" dirty="0"/>
              <a:t>CCC = Control!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42" y="2333625"/>
            <a:ext cx="9067799" cy="4425954"/>
          </a:xfrm>
        </p:spPr>
        <p:txBody>
          <a:bodyPr/>
          <a:lstStyle/>
          <a:p>
            <a:r>
              <a:rPr lang="en-US" dirty="0"/>
              <a:t>Conclusion: everyone is focused on self enhancement – cultural universal – but form it takes depends on cultural norms..</a:t>
            </a:r>
          </a:p>
          <a:p>
            <a:pPr lvl="1"/>
            <a:r>
              <a:rPr lang="en-US" dirty="0"/>
              <a:t>Westerners: self-enhance on individualistic elements</a:t>
            </a:r>
          </a:p>
          <a:p>
            <a:pPr lvl="1"/>
            <a:r>
              <a:rPr lang="en-US" dirty="0"/>
              <a:t>East Asian cultures: self-enhance on collectivistic element</a:t>
            </a:r>
          </a:p>
          <a:p>
            <a:r>
              <a:rPr lang="en-US" dirty="0"/>
              <a:t>Self enhancement – make people feel good about themselves, enhance self esteem</a:t>
            </a:r>
          </a:p>
        </p:txBody>
      </p:sp>
    </p:spTree>
    <p:extLst>
      <p:ext uri="{BB962C8B-B14F-4D97-AF65-F5344CB8AC3E}">
        <p14:creationId xmlns:p14="http://schemas.microsoft.com/office/powerpoint/2010/main" val="2005084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Social Psychology?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Influence of social situations on individuals</a:t>
            </a:r>
          </a:p>
          <a:p>
            <a:r>
              <a:rPr lang="en-US" dirty="0"/>
              <a:t>Influence of individuals on social situations</a:t>
            </a:r>
          </a:p>
          <a:p>
            <a:r>
              <a:rPr lang="en-US" dirty="0"/>
              <a:t>Major focus on the notion of </a:t>
            </a:r>
            <a:r>
              <a:rPr lang="en-US" i="1" dirty="0"/>
              <a:t>self</a:t>
            </a:r>
          </a:p>
        </p:txBody>
      </p:sp>
    </p:spTree>
    <p:extLst>
      <p:ext uri="{BB962C8B-B14F-4D97-AF65-F5344CB8AC3E}">
        <p14:creationId xmlns:p14="http://schemas.microsoft.com/office/powerpoint/2010/main" val="365558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Conclusions</a:t>
            </a:r>
            <a:br>
              <a:rPr lang="en-US" dirty="0"/>
            </a:br>
            <a:r>
              <a:rPr lang="en-US" sz="2800" dirty="0"/>
              <a:t>(That You Already Know)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 control is good (and challenging)</a:t>
            </a:r>
          </a:p>
          <a:p>
            <a:r>
              <a:rPr lang="en-US" dirty="0"/>
              <a:t>We care what other’s think, manage our impressions, compare ourselves to others</a:t>
            </a:r>
          </a:p>
          <a:p>
            <a:pPr lvl="1"/>
            <a:r>
              <a:rPr lang="en-US" dirty="0"/>
              <a:t>Downward social comparison makes you feel better</a:t>
            </a:r>
          </a:p>
          <a:p>
            <a:r>
              <a:rPr lang="en-US" dirty="0"/>
              <a:t>People can be conformists</a:t>
            </a:r>
          </a:p>
          <a:p>
            <a:r>
              <a:rPr lang="en-US" dirty="0"/>
              <a:t>People can be evil, good, and in between</a:t>
            </a:r>
          </a:p>
          <a:p>
            <a:r>
              <a:rPr lang="en-US" dirty="0"/>
              <a:t>People stereotype, have prejudices</a:t>
            </a:r>
          </a:p>
          <a:p>
            <a:endParaRPr lang="en-US" dirty="0"/>
          </a:p>
          <a:p>
            <a:pPr marL="107737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862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First: The </a:t>
            </a:r>
            <a:r>
              <a:rPr lang="en-US" i="1" dirty="0"/>
              <a:t>Self</a:t>
            </a:r>
            <a:br>
              <a:rPr lang="en-US" dirty="0"/>
            </a:br>
            <a:r>
              <a:rPr lang="en-US" sz="3200" dirty="0"/>
              <a:t>(Cogito Ergo Sum, and CCC = Control)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737" indent="0">
              <a:buNone/>
            </a:pPr>
            <a:r>
              <a:rPr lang="en-US" dirty="0"/>
              <a:t>The best </a:t>
            </a:r>
            <a:r>
              <a:rPr lang="en-US" b="1" dirty="0"/>
              <a:t>self-defense</a:t>
            </a:r>
            <a:r>
              <a:rPr lang="en-US" dirty="0"/>
              <a:t> is a good offense:</a:t>
            </a:r>
          </a:p>
          <a:p>
            <a:r>
              <a:rPr lang="en-US" b="1" dirty="0"/>
              <a:t>Self-serving bias</a:t>
            </a:r>
            <a:r>
              <a:rPr lang="en-US" dirty="0"/>
              <a:t>: overestimate contributions  (I </a:t>
            </a:r>
            <a:r>
              <a:rPr lang="en-US" i="1" dirty="0"/>
              <a:t>really</a:t>
            </a:r>
            <a:r>
              <a:rPr lang="en-US" dirty="0"/>
              <a:t> do 75% of housework!), relative status (I’m definitely above average!), attribution errors (success = all me, failure = someone/thing else)</a:t>
            </a:r>
          </a:p>
          <a:p>
            <a:r>
              <a:rPr lang="en-US" b="1" dirty="0"/>
              <a:t>Positive illusions</a:t>
            </a:r>
            <a:r>
              <a:rPr lang="en-US" dirty="0"/>
              <a:t>: it’s </a:t>
            </a:r>
            <a:r>
              <a:rPr lang="en-US" i="1" dirty="0"/>
              <a:t>good</a:t>
            </a:r>
            <a:r>
              <a:rPr lang="en-US" dirty="0"/>
              <a:t> to be delusional!  uncritically positive views of self, illusions of control, unrealistic optimism: all CCC=Control!</a:t>
            </a:r>
          </a:p>
        </p:txBody>
      </p:sp>
    </p:spTree>
    <p:extLst>
      <p:ext uri="{BB962C8B-B14F-4D97-AF65-F5344CB8AC3E}">
        <p14:creationId xmlns:p14="http://schemas.microsoft.com/office/powerpoint/2010/main" val="86675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9" y="301626"/>
            <a:ext cx="9067799" cy="1041400"/>
          </a:xfrm>
        </p:spPr>
        <p:txBody>
          <a:bodyPr/>
          <a:lstStyle/>
          <a:p>
            <a:r>
              <a:rPr lang="en-US" dirty="0"/>
              <a:t>Control and Dissonance</a:t>
            </a:r>
            <a:br>
              <a:rPr lang="en-US" dirty="0"/>
            </a:br>
            <a:r>
              <a:rPr lang="en-US" sz="3200" dirty="0"/>
              <a:t>(Must stay in control, always..)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59" y="1724025"/>
            <a:ext cx="9067799" cy="5257800"/>
          </a:xfrm>
        </p:spPr>
        <p:txBody>
          <a:bodyPr/>
          <a:lstStyle/>
          <a:p>
            <a:pPr marL="107737" indent="0">
              <a:buNone/>
            </a:pPr>
            <a:r>
              <a:rPr lang="en-US" b="1" dirty="0"/>
              <a:t>Cognitive Dissonance</a:t>
            </a:r>
            <a:r>
              <a:rPr lang="en-US" dirty="0"/>
              <a:t>: when behavior is at odds with beliefs / values / attitudes:</a:t>
            </a:r>
          </a:p>
          <a:p>
            <a:r>
              <a:rPr lang="en-US" dirty="0"/>
              <a:t>Change: attitudes to match behavior, behavior to match attitudes, or perception of mismatch!</a:t>
            </a:r>
          </a:p>
          <a:p>
            <a:pPr lvl="1"/>
            <a:r>
              <a:rPr lang="en-US" dirty="0"/>
              <a:t>Cannot just let it go.. Must stay in control, always..</a:t>
            </a:r>
          </a:p>
          <a:p>
            <a:r>
              <a:rPr lang="en-US" dirty="0"/>
              <a:t>Often first or last – behavior is strong – “</a:t>
            </a:r>
            <a:r>
              <a:rPr lang="en-US" b="1" dirty="0"/>
              <a:t>rationalizing</a:t>
            </a:r>
            <a:r>
              <a:rPr lang="en-US" dirty="0"/>
              <a:t>” behavior</a:t>
            </a:r>
          </a:p>
          <a:p>
            <a:r>
              <a:rPr lang="en-US" dirty="0"/>
              <a:t>e.g., I am on diet; eat cookie anyway; reduce dissonance by </a:t>
            </a:r>
            <a:r>
              <a:rPr lang="en-US" i="1" dirty="0"/>
              <a:t>minimizing</a:t>
            </a:r>
            <a:r>
              <a:rPr lang="en-US" dirty="0"/>
              <a:t> (“only 1!”) or </a:t>
            </a:r>
            <a:r>
              <a:rPr lang="en-US" i="1" dirty="0"/>
              <a:t>justifying</a:t>
            </a:r>
            <a:r>
              <a:rPr lang="en-US" dirty="0"/>
              <a:t> (“I worked hard today”), etc. </a:t>
            </a:r>
          </a:p>
        </p:txBody>
      </p:sp>
    </p:spTree>
    <p:extLst>
      <p:ext uri="{BB962C8B-B14F-4D97-AF65-F5344CB8AC3E}">
        <p14:creationId xmlns:p14="http://schemas.microsoft.com/office/powerpoint/2010/main" val="1718480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Clicker Dissonance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Which best describes you: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A. I am good at rationalizing, and I know it..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B. I am good at rationalizing, and I’m often not so aware that I’m doing it.</a:t>
            </a:r>
          </a:p>
          <a:p>
            <a:pPr mar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dirty="0"/>
              <a:t>C. I am bad at rationalizing, but I wish I wasn’t.</a:t>
            </a:r>
          </a:p>
          <a:p>
            <a:pPr mar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dirty="0"/>
              <a:t>D. I am bad at rationalizing, and I accept that my behavior is driven by more than my ideals.</a:t>
            </a:r>
          </a:p>
          <a:p>
            <a:pPr mar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dirty="0"/>
              <a:t>E. My behavior is always perfectly aligned with my attitudes, beliefs, and values!</a:t>
            </a:r>
          </a:p>
          <a:p>
            <a:pPr mar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46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9" y="301626"/>
            <a:ext cx="9067799" cy="812800"/>
          </a:xfrm>
        </p:spPr>
        <p:txBody>
          <a:bodyPr/>
          <a:lstStyle/>
          <a:p>
            <a:r>
              <a:rPr lang="en-US" dirty="0"/>
              <a:t>Actually Changing Behavior..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59" y="1563689"/>
            <a:ext cx="9067799" cy="5265736"/>
          </a:xfrm>
        </p:spPr>
        <p:txBody>
          <a:bodyPr/>
          <a:lstStyle/>
          <a:p>
            <a:pPr marL="107737" indent="0">
              <a:buNone/>
            </a:pPr>
            <a:r>
              <a:rPr lang="en-US" sz="2800" b="1" dirty="0"/>
              <a:t>Self control</a:t>
            </a:r>
            <a:r>
              <a:rPr lang="en-US" sz="2800" dirty="0"/>
              <a:t>: suppressing desires to be a better you, who is less dissonant with beliefs, values</a:t>
            </a:r>
          </a:p>
          <a:p>
            <a:pPr marL="107737" indent="0">
              <a:buNone/>
            </a:pPr>
            <a:r>
              <a:rPr lang="en-US" sz="2800" b="1" dirty="0"/>
              <a:t>Self regulation</a:t>
            </a:r>
            <a:r>
              <a:rPr lang="en-US" sz="2800" dirty="0"/>
              <a:t>: All the processes of monitoring and controlling to achieve goals..</a:t>
            </a:r>
          </a:p>
          <a:p>
            <a:r>
              <a:rPr lang="en-US" sz="2800" dirty="0"/>
              <a:t>Marshmallow study (</a:t>
            </a:r>
            <a:r>
              <a:rPr lang="en-US" sz="2800" dirty="0" err="1"/>
              <a:t>Mischel</a:t>
            </a:r>
            <a:r>
              <a:rPr lang="en-US" sz="2800" dirty="0"/>
              <a:t>): behavior as a kid predicts many later life outcomes!</a:t>
            </a:r>
          </a:p>
          <a:p>
            <a:r>
              <a:rPr lang="en-US" sz="2800" dirty="0"/>
              <a:t>Depends on </a:t>
            </a:r>
            <a:r>
              <a:rPr lang="en-US" sz="2800" i="1" dirty="0"/>
              <a:t>PFC executive function</a:t>
            </a:r>
            <a:r>
              <a:rPr lang="en-US" sz="2800" dirty="0"/>
              <a:t>: so does a lot of other stuff (3</a:t>
            </a:r>
            <a:r>
              <a:rPr lang="en-US" sz="2800" baseline="30000" dirty="0"/>
              <a:t>rd</a:t>
            </a:r>
            <a:r>
              <a:rPr lang="en-US" sz="2800" dirty="0"/>
              <a:t> variable: PFC is good, not self ctrl?)</a:t>
            </a:r>
          </a:p>
          <a:p>
            <a:r>
              <a:rPr lang="en-US" sz="2800" dirty="0" err="1"/>
              <a:t>Baumeister</a:t>
            </a:r>
            <a:r>
              <a:rPr lang="en-US" sz="2800" dirty="0"/>
              <a:t> and “muscle” theory of control: recent failures to replicate!</a:t>
            </a:r>
          </a:p>
          <a:p>
            <a:r>
              <a:rPr lang="en-US" sz="2800" i="1" dirty="0"/>
              <a:t>False hope syndrome</a:t>
            </a:r>
            <a:r>
              <a:rPr lang="en-US" sz="2800" dirty="0"/>
              <a:t>: we are unrealistically optimistic!</a:t>
            </a:r>
          </a:p>
        </p:txBody>
      </p:sp>
    </p:spTree>
    <p:extLst>
      <p:ext uri="{BB962C8B-B14F-4D97-AF65-F5344CB8AC3E}">
        <p14:creationId xmlns:p14="http://schemas.microsoft.com/office/powerpoint/2010/main" val="1852970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Clicker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Which best describes you: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A. I have good self control – don’t even have to work hard at it – just comes naturally.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B. I have good self control but I have to work hard at it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C. I have bad self control but I try hard anyway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D. I have bad self control and have long since given up hope of being otherwise..</a:t>
            </a:r>
          </a:p>
        </p:txBody>
      </p:sp>
    </p:spTree>
    <p:extLst>
      <p:ext uri="{BB962C8B-B14F-4D97-AF65-F5344CB8AC3E}">
        <p14:creationId xmlns:p14="http://schemas.microsoft.com/office/powerpoint/2010/main" val="375615726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14591</TotalTime>
  <Words>1589</Words>
  <Application>Microsoft Macintosh PowerPoint</Application>
  <PresentationFormat>Custom</PresentationFormat>
  <Paragraphs>160</Paragraphs>
  <Slides>27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MS Gothic</vt:lpstr>
      <vt:lpstr>Arial</vt:lpstr>
      <vt:lpstr>Symbol</vt:lpstr>
      <vt:lpstr>Tahoma</vt:lpstr>
      <vt:lpstr>Times New Roman</vt:lpstr>
      <vt:lpstr>Wingdings</vt:lpstr>
      <vt:lpstr>ror_std_emerbrain</vt:lpstr>
      <vt:lpstr>Social</vt:lpstr>
      <vt:lpstr>The Big Questions / Issues</vt:lpstr>
      <vt:lpstr>What is Social Psychology?</vt:lpstr>
      <vt:lpstr>Major Conclusions (That You Already Know)</vt:lpstr>
      <vt:lpstr>First: The Self (Cogito Ergo Sum, and CCC = Control)</vt:lpstr>
      <vt:lpstr>Control and Dissonance (Must stay in control, always..)</vt:lpstr>
      <vt:lpstr>Clicker Dissonance</vt:lpstr>
      <vt:lpstr>Actually Changing Behavior..</vt:lpstr>
      <vt:lpstr>Clicker Control</vt:lpstr>
      <vt:lpstr>Actual Social Psychology</vt:lpstr>
      <vt:lpstr>Actual Social Psychology</vt:lpstr>
      <vt:lpstr>FAE</vt:lpstr>
      <vt:lpstr>Actor-Observer Bias</vt:lpstr>
      <vt:lpstr>Impression Management</vt:lpstr>
      <vt:lpstr>Spotlight Effect</vt:lpstr>
      <vt:lpstr>Click the Spot</vt:lpstr>
      <vt:lpstr>Social Attraction</vt:lpstr>
      <vt:lpstr>Average Faces: Genetic Diversity is Good</vt:lpstr>
      <vt:lpstr>Group Dynamics: Actual “Social” Behavior!</vt:lpstr>
      <vt:lpstr>Bystander Effect: Kitty Genovese</vt:lpstr>
      <vt:lpstr>Selfish Genes and Inclusive Fitness</vt:lpstr>
      <vt:lpstr>In-Group, Out-Group</vt:lpstr>
      <vt:lpstr>Stereotyping, Prejudice (major focus of research at CU)</vt:lpstr>
      <vt:lpstr>CCC = The 3 C’s</vt:lpstr>
      <vt:lpstr>Sociocultural Psychology</vt:lpstr>
      <vt:lpstr>Help with cross-cultural interactions!</vt:lpstr>
      <vt:lpstr>Self Enhancement CCC = Control!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300</cp:revision>
  <dcterms:created xsi:type="dcterms:W3CDTF">2009-03-18T06:10:11Z</dcterms:created>
  <dcterms:modified xsi:type="dcterms:W3CDTF">2018-11-06T18:58:18Z</dcterms:modified>
</cp:coreProperties>
</file>